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Syne"/>
      <p:regular r:id="rId13"/>
    </p:embeddedFont>
    <p:embeddedFont>
      <p:font typeface="Syne"/>
      <p:regular r:id="rId14"/>
    </p:embeddedFont>
    <p:embeddedFont>
      <p:font typeface="Overpass Light"/>
      <p:regular r:id="rId15"/>
    </p:embeddedFont>
    <p:embeddedFont>
      <p:font typeface="Overpass Light"/>
      <p:regular r:id="rId16"/>
    </p:embeddedFont>
    <p:embeddedFont>
      <p:font typeface="Overpass Light"/>
      <p:regular r:id="rId17"/>
    </p:embeddedFont>
    <p:embeddedFont>
      <p:font typeface="Overpass Light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ktds618-mvp-ui.azurewebsites.net/" TargetMode="External"/><Relationship Id="rId5" Type="http://schemas.openxmlformats.org/officeDocument/2006/relationships/hyperlink" Target="https://ktds618-mvp-ui2.azurewebsites.net/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image" Target="../media/image-5-3.png"/><Relationship Id="rId6" Type="http://schemas.openxmlformats.org/officeDocument/2006/relationships/image" Target="../media/image-5-4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0092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KTDS MS AI 개발역량 향상 과정 MVP 과제 발표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58640"/>
            <a:ext cx="527256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KT STB 개발 지원 Agent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526577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발표자: 김수희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049" y="781764"/>
            <a:ext cx="5507474" cy="688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1. 프로젝트 개요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71049" y="1800582"/>
            <a:ext cx="7601902" cy="2198608"/>
          </a:xfrm>
          <a:prstGeom prst="roundRect">
            <a:avLst>
              <a:gd name="adj" fmla="val 4208"/>
            </a:avLst>
          </a:prstGeom>
          <a:solidFill>
            <a:srgbClr val="224435"/>
          </a:solidFill>
          <a:ln w="7620">
            <a:solidFill>
              <a:srgbClr val="3B5D4E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98934" y="2028468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해결하고자 하는 문제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998934" y="2504837"/>
            <a:ext cx="7146131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KT STB 개발 시 전용 규격 및 IPTV 가이드 등 방대한 문서로 인한 개발 속도 저하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998934" y="2989421"/>
            <a:ext cx="7146131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FFFFFF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수백 페이지 문서 검색의 어려움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998934" y="3418880"/>
            <a:ext cx="7146131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FFFFFF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문서 이해와 코드 적용까지의 높은 시간 비용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771049" y="4219456"/>
            <a:ext cx="7601902" cy="2628067"/>
          </a:xfrm>
          <a:prstGeom prst="roundRect">
            <a:avLst>
              <a:gd name="adj" fmla="val 3521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998934" y="4447342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제안하는 솔루션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998934" y="4923711"/>
            <a:ext cx="7146131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Azure OpenAI + Azure AI Search 기반 RAG 개발 지원 에이전트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998934" y="5408295"/>
            <a:ext cx="7146131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자연어 질문으로 관련 규격 검색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998934" y="5837753"/>
            <a:ext cx="7146131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정확한 요약과 샘플 코드 제공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998934" y="6267212"/>
            <a:ext cx="7146131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출처 문서 링크로 즉시 접근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771049" y="7095292"/>
            <a:ext cx="7601902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대상 사용자: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KT STB 앱 개발자, PM, 아키텍트 등 관련 실무자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" y="1253490"/>
            <a:ext cx="8549640" cy="57226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937790" y="751523"/>
            <a:ext cx="389882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2. 시스템 아키텍처</a:t>
            </a:r>
            <a:endParaRPr lang="en-US" sz="3550" dirty="0"/>
          </a:p>
        </p:txBody>
      </p:sp>
      <p:sp>
        <p:nvSpPr>
          <p:cNvPr id="5" name="Shape 1"/>
          <p:cNvSpPr/>
          <p:nvPr/>
        </p:nvSpPr>
        <p:spPr>
          <a:xfrm>
            <a:off x="9937790" y="1590675"/>
            <a:ext cx="725805" cy="1335762"/>
          </a:xfrm>
          <a:prstGeom prst="roundRect">
            <a:avLst>
              <a:gd name="adj" fmla="val 360021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0164604" y="208847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10845046" y="1772126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Streamlit UI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0845046" y="2164437"/>
            <a:ext cx="299156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세션 관리와 히스토리 유지, API 질의 전송 및 답변 렌더링</a:t>
            </a:r>
            <a:endParaRPr lang="en-US" sz="1400" dirty="0"/>
          </a:p>
        </p:txBody>
      </p:sp>
      <p:sp>
        <p:nvSpPr>
          <p:cNvPr id="9" name="Shape 5"/>
          <p:cNvSpPr/>
          <p:nvPr/>
        </p:nvSpPr>
        <p:spPr>
          <a:xfrm>
            <a:off x="9937790" y="3107888"/>
            <a:ext cx="725805" cy="1335762"/>
          </a:xfrm>
          <a:prstGeom prst="roundRect">
            <a:avLst>
              <a:gd name="adj" fmla="val 360021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0164604" y="360568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10845046" y="3289340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Flask API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10845046" y="3681651"/>
            <a:ext cx="299156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REST API 수신 처리 및 App Service 관리 담당</a:t>
            </a:r>
            <a:endParaRPr lang="en-US" sz="1400" dirty="0"/>
          </a:p>
        </p:txBody>
      </p:sp>
      <p:sp>
        <p:nvSpPr>
          <p:cNvPr id="13" name="Shape 9"/>
          <p:cNvSpPr/>
          <p:nvPr/>
        </p:nvSpPr>
        <p:spPr>
          <a:xfrm>
            <a:off x="9937790" y="4625102"/>
            <a:ext cx="725805" cy="1335762"/>
          </a:xfrm>
          <a:prstGeom prst="roundRect">
            <a:avLst>
              <a:gd name="adj" fmla="val 360021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164604" y="512290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1"/>
          <p:cNvSpPr/>
          <p:nvPr/>
        </p:nvSpPr>
        <p:spPr>
          <a:xfrm>
            <a:off x="10845046" y="4806553"/>
            <a:ext cx="228588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Retriever &amp; Search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10845046" y="5198864"/>
            <a:ext cx="299156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쿼리 임베딩 후 하이브리드 검색으로 관련 문서 조회</a:t>
            </a:r>
            <a:endParaRPr lang="en-US" sz="1400" dirty="0"/>
          </a:p>
        </p:txBody>
      </p:sp>
      <p:sp>
        <p:nvSpPr>
          <p:cNvPr id="17" name="Shape 13"/>
          <p:cNvSpPr/>
          <p:nvPr/>
        </p:nvSpPr>
        <p:spPr>
          <a:xfrm>
            <a:off x="9937790" y="6142315"/>
            <a:ext cx="725805" cy="1335762"/>
          </a:xfrm>
          <a:prstGeom prst="roundRect">
            <a:avLst>
              <a:gd name="adj" fmla="val 360021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10164604" y="664011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4</a:t>
            </a:r>
            <a:endParaRPr lang="en-US" sz="2100" dirty="0"/>
          </a:p>
        </p:txBody>
      </p:sp>
      <p:sp>
        <p:nvSpPr>
          <p:cNvPr id="19" name="Text 15"/>
          <p:cNvSpPr/>
          <p:nvPr/>
        </p:nvSpPr>
        <p:spPr>
          <a:xfrm>
            <a:off x="10845046" y="6323767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Azure OpenAI</a:t>
            </a:r>
            <a:endParaRPr lang="en-US" sz="1750" dirty="0"/>
          </a:p>
        </p:txBody>
      </p:sp>
      <p:sp>
        <p:nvSpPr>
          <p:cNvPr id="20" name="Text 16"/>
          <p:cNvSpPr/>
          <p:nvPr/>
        </p:nvSpPr>
        <p:spPr>
          <a:xfrm>
            <a:off x="10845046" y="6716078"/>
            <a:ext cx="299156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임베딩 모델과 Chat 모델로 의미 기반 검색 및 답변 생성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3641" y="622935"/>
            <a:ext cx="5623798" cy="702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3. 핵심 기술 특징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73641" y="2000607"/>
            <a:ext cx="3672245" cy="2869882"/>
          </a:xfrm>
          <a:prstGeom prst="roundRect">
            <a:avLst>
              <a:gd name="adj" fmla="val 5098"/>
            </a:avLst>
          </a:prstGeom>
          <a:solidFill>
            <a:srgbClr val="FFFDE6"/>
          </a:solidFill>
          <a:ln/>
        </p:spPr>
      </p:sp>
      <p:sp>
        <p:nvSpPr>
          <p:cNvPr id="5" name="Shape 2"/>
          <p:cNvSpPr/>
          <p:nvPr/>
        </p:nvSpPr>
        <p:spPr>
          <a:xfrm>
            <a:off x="6273641" y="1970127"/>
            <a:ext cx="3672245" cy="121920"/>
          </a:xfrm>
          <a:prstGeom prst="roundRect">
            <a:avLst>
              <a:gd name="adj" fmla="val 77494"/>
            </a:avLst>
          </a:prstGeom>
          <a:solidFill>
            <a:srgbClr val="224435"/>
          </a:solidFill>
          <a:ln/>
        </p:spPr>
      </p:sp>
      <p:sp>
        <p:nvSpPr>
          <p:cNvPr id="6" name="Shape 3"/>
          <p:cNvSpPr/>
          <p:nvPr/>
        </p:nvSpPr>
        <p:spPr>
          <a:xfrm>
            <a:off x="7772281" y="1663184"/>
            <a:ext cx="674846" cy="674846"/>
          </a:xfrm>
          <a:prstGeom prst="roundRect">
            <a:avLst>
              <a:gd name="adj" fmla="val 135498"/>
            </a:avLst>
          </a:prstGeom>
          <a:solidFill>
            <a:srgbClr val="224435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687" y="1831896"/>
            <a:ext cx="269915" cy="33742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529030" y="2562939"/>
            <a:ext cx="3161467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문서 청킹 &amp; 메타데이터 보존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529030" y="3400782"/>
            <a:ext cx="3161467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인덱서/스킬셋 기반 페이지 분할 후 source, path 메타데이터 유지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6529030" y="4255294"/>
            <a:ext cx="3161467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i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→ 근거(출처) 추적이 용이함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10170795" y="2000607"/>
            <a:ext cx="3672364" cy="2869882"/>
          </a:xfrm>
          <a:prstGeom prst="roundRect">
            <a:avLst>
              <a:gd name="adj" fmla="val 5098"/>
            </a:avLst>
          </a:prstGeom>
          <a:solidFill>
            <a:srgbClr val="FFFDE6"/>
          </a:solidFill>
          <a:ln/>
        </p:spPr>
      </p:sp>
      <p:sp>
        <p:nvSpPr>
          <p:cNvPr id="12" name="Shape 8"/>
          <p:cNvSpPr/>
          <p:nvPr/>
        </p:nvSpPr>
        <p:spPr>
          <a:xfrm>
            <a:off x="10170795" y="1970127"/>
            <a:ext cx="3672364" cy="121920"/>
          </a:xfrm>
          <a:prstGeom prst="roundRect">
            <a:avLst>
              <a:gd name="adj" fmla="val 77494"/>
            </a:avLst>
          </a:prstGeom>
          <a:solidFill>
            <a:srgbClr val="224435"/>
          </a:solidFill>
          <a:ln/>
        </p:spPr>
      </p:sp>
      <p:sp>
        <p:nvSpPr>
          <p:cNvPr id="13" name="Shape 9"/>
          <p:cNvSpPr/>
          <p:nvPr/>
        </p:nvSpPr>
        <p:spPr>
          <a:xfrm>
            <a:off x="11669554" y="1663184"/>
            <a:ext cx="674846" cy="674846"/>
          </a:xfrm>
          <a:prstGeom prst="roundRect">
            <a:avLst>
              <a:gd name="adj" fmla="val 135498"/>
            </a:avLst>
          </a:prstGeom>
          <a:solidFill>
            <a:srgbClr val="224435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1960" y="1831896"/>
            <a:ext cx="269915" cy="337423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0426184" y="2562939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대화 맥락 유지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10426184" y="3049310"/>
            <a:ext cx="3161586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최근 8개 질의를 히스토리로 전달하여 LLM이 맥락 기반 답변 생성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10426184" y="3903821"/>
            <a:ext cx="3161586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i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→ 후속 질문 정확도 대폭 향상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6273641" y="5432822"/>
            <a:ext cx="7569517" cy="2173843"/>
          </a:xfrm>
          <a:prstGeom prst="roundRect">
            <a:avLst>
              <a:gd name="adj" fmla="val 6730"/>
            </a:avLst>
          </a:prstGeom>
          <a:solidFill>
            <a:srgbClr val="FFFDE6"/>
          </a:solidFill>
          <a:ln/>
        </p:spPr>
      </p:sp>
      <p:sp>
        <p:nvSpPr>
          <p:cNvPr id="19" name="Shape 14"/>
          <p:cNvSpPr/>
          <p:nvPr/>
        </p:nvSpPr>
        <p:spPr>
          <a:xfrm>
            <a:off x="6273641" y="5402342"/>
            <a:ext cx="7569517" cy="121920"/>
          </a:xfrm>
          <a:prstGeom prst="roundRect">
            <a:avLst>
              <a:gd name="adj" fmla="val 77494"/>
            </a:avLst>
          </a:prstGeom>
          <a:solidFill>
            <a:srgbClr val="224435"/>
          </a:solidFill>
          <a:ln/>
        </p:spPr>
      </p:sp>
      <p:sp>
        <p:nvSpPr>
          <p:cNvPr id="20" name="Shape 15"/>
          <p:cNvSpPr/>
          <p:nvPr/>
        </p:nvSpPr>
        <p:spPr>
          <a:xfrm>
            <a:off x="9720977" y="5095399"/>
            <a:ext cx="674846" cy="674846"/>
          </a:xfrm>
          <a:prstGeom prst="roundRect">
            <a:avLst>
              <a:gd name="adj" fmla="val 135498"/>
            </a:avLst>
          </a:prstGeom>
          <a:solidFill>
            <a:srgbClr val="224435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3383" y="5297805"/>
            <a:ext cx="269915" cy="269915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6529030" y="5995154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모듈형 아키텍처</a:t>
            </a:r>
            <a:endParaRPr lang="en-US" sz="2200" dirty="0"/>
          </a:p>
        </p:txBody>
      </p:sp>
      <p:sp>
        <p:nvSpPr>
          <p:cNvPr id="23" name="Text 17"/>
          <p:cNvSpPr/>
          <p:nvPr/>
        </p:nvSpPr>
        <p:spPr>
          <a:xfrm>
            <a:off x="6529030" y="6481524"/>
            <a:ext cx="7058739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Flask API 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↔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Retriever 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↔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LLM 호출을 모듈화하여 UI 레이어 분리</a:t>
            </a:r>
            <a:endParaRPr lang="en-US" sz="1750" dirty="0"/>
          </a:p>
        </p:txBody>
      </p:sp>
      <p:sp>
        <p:nvSpPr>
          <p:cNvPr id="24" name="Text 18"/>
          <p:cNvSpPr/>
          <p:nvPr/>
        </p:nvSpPr>
        <p:spPr>
          <a:xfrm>
            <a:off x="6529030" y="6991469"/>
            <a:ext cx="7058739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→ 다양한 UI 프레임워크로 확장 가능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13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4. 라이브 데모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88714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Streamlit UI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353925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직관적이고 반응형 인터페이스로 빠른 프로토타이핑에 최적화</a:t>
            </a:r>
            <a:endParaRPr lang="en-US" sz="1750" dirty="0"/>
          </a:p>
        </p:txBody>
      </p:sp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4520208"/>
            <a:ext cx="1760577" cy="6237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342721" y="288714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Gradio UI</a:t>
            </a:r>
            <a:endParaRPr lang="en-US" sz="2650" dirty="0"/>
          </a:p>
        </p:txBody>
      </p:sp>
      <p:sp>
        <p:nvSpPr>
          <p:cNvPr id="8" name="Text 4"/>
          <p:cNvSpPr/>
          <p:nvPr/>
        </p:nvSpPr>
        <p:spPr>
          <a:xfrm>
            <a:off x="10342721" y="353925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머신러닝 모델 시연에 특화된 사용자 친화적 인터페이스</a:t>
            </a:r>
            <a:endParaRPr lang="en-US" sz="1750" dirty="0"/>
          </a:p>
        </p:txBody>
      </p:sp>
      <p:pic>
        <p:nvPicPr>
          <p:cNvPr id="9" name="Image 2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2721" y="4520208"/>
            <a:ext cx="1760577" cy="623768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6280190" y="5654278"/>
            <a:ext cx="7556421" cy="963811"/>
          </a:xfrm>
          <a:prstGeom prst="roundRect">
            <a:avLst>
              <a:gd name="adj" fmla="val 9884"/>
            </a:avLst>
          </a:prstGeom>
          <a:solidFill>
            <a:srgbClr val="CCE5DA"/>
          </a:solidFill>
          <a:ln/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7004" y="5975509"/>
            <a:ext cx="283488" cy="22681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017306" y="5937766"/>
            <a:ext cx="659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두 가지 UI 옵션을 제공하여 사용자 선호도와 용도에 따른 선택 가능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429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04361"/>
            <a:ext cx="3847505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5. 향후 개선 및 확장 계획</a:t>
            </a:r>
            <a:endParaRPr lang="en-US" sz="2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186232"/>
            <a:ext cx="737116" cy="146065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78305" y="3333631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이벤트 기반 자동 인덱싱</a:t>
            </a:r>
            <a:endParaRPr lang="en-US" sz="1450" dirty="0"/>
          </a:p>
        </p:txBody>
      </p:sp>
      <p:sp>
        <p:nvSpPr>
          <p:cNvPr id="6" name="Text 2"/>
          <p:cNvSpPr/>
          <p:nvPr/>
        </p:nvSpPr>
        <p:spPr>
          <a:xfrm>
            <a:off x="1678305" y="3652361"/>
            <a:ext cx="121583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PDF 업로드 → Azure Functions(Blob Trigger) → 자동 청킹/임베딩 → AI Search 업데이트</a:t>
            </a:r>
            <a:endParaRPr lang="en-US" sz="1150" dirty="0"/>
          </a:p>
        </p:txBody>
      </p:sp>
      <p:sp>
        <p:nvSpPr>
          <p:cNvPr id="7" name="Text 3"/>
          <p:cNvSpPr/>
          <p:nvPr/>
        </p:nvSpPr>
        <p:spPr>
          <a:xfrm>
            <a:off x="1678305" y="3976449"/>
            <a:ext cx="121583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신규/개정 문서 실시간 반영</a:t>
            </a:r>
            <a:endParaRPr lang="en-US" sz="1150" dirty="0"/>
          </a:p>
        </p:txBody>
      </p:sp>
      <p:sp>
        <p:nvSpPr>
          <p:cNvPr id="8" name="Text 4"/>
          <p:cNvSpPr/>
          <p:nvPr/>
        </p:nvSpPr>
        <p:spPr>
          <a:xfrm>
            <a:off x="1678305" y="4263747"/>
            <a:ext cx="121583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수동 관리 작업 최소화</a:t>
            </a:r>
            <a:endParaRPr lang="en-US" sz="11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646890"/>
            <a:ext cx="737116" cy="146065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78305" y="4794290"/>
            <a:ext cx="2039779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배포 자동화 (Azure CLI)</a:t>
            </a:r>
            <a:endParaRPr lang="en-US" sz="1450" dirty="0"/>
          </a:p>
        </p:txBody>
      </p:sp>
      <p:sp>
        <p:nvSpPr>
          <p:cNvPr id="11" name="Text 6"/>
          <p:cNvSpPr/>
          <p:nvPr/>
        </p:nvSpPr>
        <p:spPr>
          <a:xfrm>
            <a:off x="1678305" y="5113020"/>
            <a:ext cx="121583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인프라와 앱 설정을 스크립트화하여 일관된 배포 환경 구축</a:t>
            </a:r>
            <a:endParaRPr lang="en-US" sz="1150" dirty="0"/>
          </a:p>
        </p:txBody>
      </p:sp>
      <p:sp>
        <p:nvSpPr>
          <p:cNvPr id="12" name="Text 7"/>
          <p:cNvSpPr/>
          <p:nvPr/>
        </p:nvSpPr>
        <p:spPr>
          <a:xfrm>
            <a:off x="1678305" y="5437108"/>
            <a:ext cx="121583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개발-스테이징-운영 원클릭 배포</a:t>
            </a:r>
            <a:endParaRPr lang="en-US" sz="1150" dirty="0"/>
          </a:p>
        </p:txBody>
      </p:sp>
      <p:sp>
        <p:nvSpPr>
          <p:cNvPr id="13" name="Text 8"/>
          <p:cNvSpPr/>
          <p:nvPr/>
        </p:nvSpPr>
        <p:spPr>
          <a:xfrm>
            <a:off x="1678305" y="5724406"/>
            <a:ext cx="121583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초기 환경 구성 시간 대폭 절감</a:t>
            </a:r>
            <a:endParaRPr lang="en-US" sz="11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107549"/>
            <a:ext cx="737116" cy="1460659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678305" y="6254948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플러그형 멀티 UI</a:t>
            </a:r>
            <a:endParaRPr lang="en-US" sz="1450" dirty="0"/>
          </a:p>
        </p:txBody>
      </p:sp>
      <p:sp>
        <p:nvSpPr>
          <p:cNvPr id="16" name="Text 10"/>
          <p:cNvSpPr/>
          <p:nvPr/>
        </p:nvSpPr>
        <p:spPr>
          <a:xfrm>
            <a:off x="1678305" y="6573679"/>
            <a:ext cx="121583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백엔드 REST API 고정, UI 레이어 모듈화로 다양한 채널 확장</a:t>
            </a:r>
            <a:endParaRPr lang="en-US" sz="1150" dirty="0"/>
          </a:p>
        </p:txBody>
      </p:sp>
      <p:sp>
        <p:nvSpPr>
          <p:cNvPr id="17" name="Text 11"/>
          <p:cNvSpPr/>
          <p:nvPr/>
        </p:nvSpPr>
        <p:spPr>
          <a:xfrm>
            <a:off x="1678305" y="6897767"/>
            <a:ext cx="121583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Teams Bot, React, 사내 포털 연동</a:t>
            </a:r>
            <a:endParaRPr lang="en-US" sz="1150" dirty="0"/>
          </a:p>
        </p:txBody>
      </p:sp>
      <p:sp>
        <p:nvSpPr>
          <p:cNvPr id="18" name="Text 12"/>
          <p:cNvSpPr/>
          <p:nvPr/>
        </p:nvSpPr>
        <p:spPr>
          <a:xfrm>
            <a:off x="1678305" y="7185065"/>
            <a:ext cx="121583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사용자 경험 최적화된 UI 선택</a:t>
            </a:r>
            <a:endParaRPr lang="en-US" sz="1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2025-10-01T00:19:51Z</dcterms:created>
  <dcterms:modified xsi:type="dcterms:W3CDTF">2025-10-01T00:19:51Z</dcterms:modified>
</cp:coreProperties>
</file>